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Archivo Black" panose="020B0604020202020204" charset="0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nva Sans Bold" panose="020B0604020202020204" charset="0"/>
      <p:regular r:id="rId14"/>
    </p:embeddedFont>
    <p:embeddedFont>
      <p:font typeface="Lato Bold" panose="020B0604020202020204" charset="0"/>
      <p:regular r:id="rId15"/>
    </p:embeddedFont>
    <p:embeddedFont>
      <p:font typeface="Lato Heavy" panose="020B0604020202020204" charset="0"/>
      <p:regular r:id="rId16"/>
    </p:embeddedFont>
    <p:embeddedFont>
      <p:font typeface="League Spartan" panose="020B0604020202020204" charset="0"/>
      <p:regular r:id="rId17"/>
    </p:embeddedFont>
    <p:embeddedFont>
      <p:font typeface="Poppins" panose="00000500000000000000" pitchFamily="2" charset="0"/>
      <p:regular r:id="rId18"/>
      <p:bold r:id="rId19"/>
      <p:italic r:id="rId20"/>
      <p:boldItalic r:id="rId21"/>
    </p:embeddedFont>
    <p:embeddedFont>
      <p:font typeface="Poppins Bold" panose="00000800000000000000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presProps" Target="pres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955800" y="4869492"/>
            <a:ext cx="14511543" cy="8454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52"/>
              </a:lnSpc>
            </a:pPr>
            <a:r>
              <a:rPr lang="en-US" sz="4966">
                <a:solidFill>
                  <a:srgbClr val="004AAD"/>
                </a:solidFill>
                <a:latin typeface="League Spartan Bold"/>
              </a:rPr>
              <a:t>SOFTWARE DEVELOPMENT SESSIONAL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-1130300" y="4057750"/>
            <a:ext cx="3086100" cy="2171499"/>
            <a:chOff x="0" y="0"/>
            <a:chExt cx="812800" cy="57191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571917"/>
            </a:xfrm>
            <a:custGeom>
              <a:avLst/>
              <a:gdLst/>
              <a:ahLst/>
              <a:cxnLst/>
              <a:rect l="l" t="t" r="r" b="b"/>
              <a:pathLst>
                <a:path w="812800" h="571917">
                  <a:moveTo>
                    <a:pt x="609600" y="0"/>
                  </a:moveTo>
                  <a:cubicBezTo>
                    <a:pt x="721824" y="0"/>
                    <a:pt x="812800" y="128028"/>
                    <a:pt x="812800" y="285959"/>
                  </a:cubicBezTo>
                  <a:cubicBezTo>
                    <a:pt x="812800" y="443889"/>
                    <a:pt x="721824" y="571917"/>
                    <a:pt x="609600" y="571917"/>
                  </a:cubicBezTo>
                  <a:lnTo>
                    <a:pt x="203200" y="571917"/>
                  </a:lnTo>
                  <a:cubicBezTo>
                    <a:pt x="90976" y="571917"/>
                    <a:pt x="0" y="443889"/>
                    <a:pt x="0" y="285959"/>
                  </a:cubicBezTo>
                  <a:cubicBezTo>
                    <a:pt x="0" y="128028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812800" cy="6195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67343" y="4057750"/>
            <a:ext cx="3086100" cy="2171499"/>
            <a:chOff x="0" y="0"/>
            <a:chExt cx="812800" cy="57191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571917"/>
            </a:xfrm>
            <a:custGeom>
              <a:avLst/>
              <a:gdLst/>
              <a:ahLst/>
              <a:cxnLst/>
              <a:rect l="l" t="t" r="r" b="b"/>
              <a:pathLst>
                <a:path w="812800" h="571917">
                  <a:moveTo>
                    <a:pt x="609600" y="0"/>
                  </a:moveTo>
                  <a:cubicBezTo>
                    <a:pt x="721824" y="0"/>
                    <a:pt x="812800" y="128028"/>
                    <a:pt x="812800" y="285959"/>
                  </a:cubicBezTo>
                  <a:cubicBezTo>
                    <a:pt x="812800" y="443889"/>
                    <a:pt x="721824" y="571917"/>
                    <a:pt x="609600" y="571917"/>
                  </a:cubicBezTo>
                  <a:lnTo>
                    <a:pt x="203200" y="571917"/>
                  </a:lnTo>
                  <a:cubicBezTo>
                    <a:pt x="90976" y="571917"/>
                    <a:pt x="0" y="443889"/>
                    <a:pt x="0" y="285959"/>
                  </a:cubicBezTo>
                  <a:cubicBezTo>
                    <a:pt x="0" y="128028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812800" cy="6195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8325724" y="1093275"/>
            <a:ext cx="1636551" cy="1636551"/>
          </a:xfrm>
          <a:custGeom>
            <a:avLst/>
            <a:gdLst/>
            <a:ahLst/>
            <a:cxnLst/>
            <a:rect l="l" t="t" r="r" b="b"/>
            <a:pathLst>
              <a:path w="1636551" h="1636551">
                <a:moveTo>
                  <a:pt x="0" y="0"/>
                </a:moveTo>
                <a:lnTo>
                  <a:pt x="1636552" y="0"/>
                </a:lnTo>
                <a:lnTo>
                  <a:pt x="1636552" y="1636551"/>
                </a:lnTo>
                <a:lnTo>
                  <a:pt x="0" y="16365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6390576" y="3834726"/>
            <a:ext cx="5641992" cy="903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24"/>
              </a:lnSpc>
            </a:pPr>
            <a:r>
              <a:rPr lang="en-US" sz="5303">
                <a:solidFill>
                  <a:srgbClr val="303642"/>
                </a:solidFill>
                <a:latin typeface="Lato Heavy"/>
              </a:rPr>
              <a:t>CSE 408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958042" y="6086379"/>
            <a:ext cx="10507059" cy="1465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87"/>
              </a:lnSpc>
            </a:pPr>
            <a:r>
              <a:rPr lang="en-US" sz="3419">
                <a:solidFill>
                  <a:srgbClr val="303642"/>
                </a:solidFill>
                <a:latin typeface="Poppins"/>
              </a:rPr>
              <a:t>Proposed Software:</a:t>
            </a:r>
          </a:p>
          <a:p>
            <a:pPr algn="ctr">
              <a:lnSpc>
                <a:spcPts val="6887"/>
              </a:lnSpc>
              <a:spcBef>
                <a:spcPct val="0"/>
              </a:spcBef>
            </a:pPr>
            <a:r>
              <a:rPr lang="en-US" sz="4919">
                <a:solidFill>
                  <a:srgbClr val="004AAD"/>
                </a:solidFill>
                <a:latin typeface="Poppins Bold"/>
              </a:rPr>
              <a:t>Project Management System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7444019" y="9210675"/>
            <a:ext cx="321945" cy="332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80322" y="9210675"/>
            <a:ext cx="1529477" cy="3273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000000"/>
                </a:solidFill>
                <a:latin typeface="Archivo Black"/>
              </a:rPr>
              <a:t>BUET, CSE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0" y="2590274"/>
            <a:ext cx="18288000" cy="870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19"/>
              </a:lnSpc>
            </a:pPr>
            <a:r>
              <a:rPr lang="en-US" sz="5085">
                <a:solidFill>
                  <a:srgbClr val="AB1C21"/>
                </a:solidFill>
                <a:latin typeface="Canva Sans Bold"/>
              </a:rPr>
              <a:t>Bangladesh University of Engineering &amp; Technology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5895401" cy="10287000"/>
            <a:chOff x="0" y="0"/>
            <a:chExt cx="1552698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52698" cy="2709333"/>
            </a:xfrm>
            <a:custGeom>
              <a:avLst/>
              <a:gdLst/>
              <a:ahLst/>
              <a:cxnLst/>
              <a:rect l="l" t="t" r="r" b="b"/>
              <a:pathLst>
                <a:path w="1552698" h="2709333">
                  <a:moveTo>
                    <a:pt x="0" y="0"/>
                  </a:moveTo>
                  <a:lnTo>
                    <a:pt x="1552698" y="0"/>
                  </a:lnTo>
                  <a:lnTo>
                    <a:pt x="15526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52698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64306" y="6857431"/>
            <a:ext cx="4533590" cy="695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64"/>
              </a:lnSpc>
            </a:pPr>
            <a:r>
              <a:rPr lang="en-US" sz="4117">
                <a:solidFill>
                  <a:srgbClr val="FFFFFF"/>
                </a:solidFill>
                <a:latin typeface="League Spartan"/>
              </a:rPr>
              <a:t>GROUP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5446818" y="8630505"/>
            <a:ext cx="897167" cy="2183545"/>
            <a:chOff x="0" y="0"/>
            <a:chExt cx="236291" cy="57509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36291" cy="575090"/>
            </a:xfrm>
            <a:custGeom>
              <a:avLst/>
              <a:gdLst/>
              <a:ahLst/>
              <a:cxnLst/>
              <a:rect l="l" t="t" r="r" b="b"/>
              <a:pathLst>
                <a:path w="236291" h="575090">
                  <a:moveTo>
                    <a:pt x="118145" y="0"/>
                  </a:moveTo>
                  <a:lnTo>
                    <a:pt x="118145" y="0"/>
                  </a:lnTo>
                  <a:cubicBezTo>
                    <a:pt x="183395" y="0"/>
                    <a:pt x="236291" y="52895"/>
                    <a:pt x="236291" y="118145"/>
                  </a:cubicBezTo>
                  <a:lnTo>
                    <a:pt x="236291" y="456945"/>
                  </a:lnTo>
                  <a:cubicBezTo>
                    <a:pt x="236291" y="488279"/>
                    <a:pt x="223843" y="518330"/>
                    <a:pt x="201687" y="540486"/>
                  </a:cubicBezTo>
                  <a:cubicBezTo>
                    <a:pt x="179530" y="562643"/>
                    <a:pt x="149480" y="575090"/>
                    <a:pt x="118145" y="575090"/>
                  </a:cubicBezTo>
                  <a:lnTo>
                    <a:pt x="118145" y="575090"/>
                  </a:lnTo>
                  <a:cubicBezTo>
                    <a:pt x="86811" y="575090"/>
                    <a:pt x="56761" y="562643"/>
                    <a:pt x="34604" y="540486"/>
                  </a:cubicBezTo>
                  <a:cubicBezTo>
                    <a:pt x="12447" y="518330"/>
                    <a:pt x="0" y="488279"/>
                    <a:pt x="0" y="456945"/>
                  </a:cubicBezTo>
                  <a:lnTo>
                    <a:pt x="0" y="118145"/>
                  </a:lnTo>
                  <a:cubicBezTo>
                    <a:pt x="0" y="86811"/>
                    <a:pt x="12447" y="56761"/>
                    <a:pt x="34604" y="34604"/>
                  </a:cubicBezTo>
                  <a:cubicBezTo>
                    <a:pt x="56761" y="12447"/>
                    <a:pt x="86811" y="0"/>
                    <a:pt x="11814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A6A6A6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236291" cy="6227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6293444" y="1028700"/>
            <a:ext cx="3061955" cy="4114800"/>
            <a:chOff x="0" y="0"/>
            <a:chExt cx="3663950" cy="4923790"/>
          </a:xfrm>
        </p:grpSpPr>
        <p:sp>
          <p:nvSpPr>
            <p:cNvPr id="11" name="Freeform 11"/>
            <p:cNvSpPr/>
            <p:nvPr/>
          </p:nvSpPr>
          <p:spPr>
            <a:xfrm>
              <a:off x="31750" y="31750"/>
              <a:ext cx="3600450" cy="4859020"/>
            </a:xfrm>
            <a:custGeom>
              <a:avLst/>
              <a:gdLst/>
              <a:ahLst/>
              <a:cxnLst/>
              <a:rect l="l" t="t" r="r" b="b"/>
              <a:pathLst>
                <a:path w="3600450" h="485902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>
              <a:blip r:embed="rId3"/>
              <a:stretch>
                <a:fillRect l="-94683" t="-58281" r="-69458" b="-38057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0" y="0"/>
              <a:ext cx="3663950" cy="4923790"/>
            </a:xfrm>
            <a:custGeom>
              <a:avLst/>
              <a:gdLst/>
              <a:ahLst/>
              <a:cxnLst/>
              <a:rect l="l" t="t" r="r" b="b"/>
              <a:pathLst>
                <a:path w="3663950" h="492379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10158661" y="2456939"/>
            <a:ext cx="3056808" cy="4107884"/>
            <a:chOff x="0" y="0"/>
            <a:chExt cx="3663950" cy="4923790"/>
          </a:xfrm>
        </p:grpSpPr>
        <p:sp>
          <p:nvSpPr>
            <p:cNvPr id="14" name="Freeform 14"/>
            <p:cNvSpPr/>
            <p:nvPr/>
          </p:nvSpPr>
          <p:spPr>
            <a:xfrm>
              <a:off x="31750" y="31750"/>
              <a:ext cx="3600450" cy="4859020"/>
            </a:xfrm>
            <a:custGeom>
              <a:avLst/>
              <a:gdLst/>
              <a:ahLst/>
              <a:cxnLst/>
              <a:rect l="l" t="t" r="r" b="b"/>
              <a:pathLst>
                <a:path w="3600450" h="485902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>
              <a:blip r:embed="rId4"/>
              <a:stretch>
                <a:fillRect l="-17267" r="-17267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0" y="0"/>
              <a:ext cx="3663950" cy="4923790"/>
            </a:xfrm>
            <a:custGeom>
              <a:avLst/>
              <a:gdLst/>
              <a:ahLst/>
              <a:cxnLst/>
              <a:rect l="l" t="t" r="r" b="b"/>
              <a:pathLst>
                <a:path w="3663950" h="492379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4015569" y="4166785"/>
            <a:ext cx="3056808" cy="4107884"/>
            <a:chOff x="0" y="0"/>
            <a:chExt cx="3663950" cy="4923790"/>
          </a:xfrm>
        </p:grpSpPr>
        <p:sp>
          <p:nvSpPr>
            <p:cNvPr id="17" name="Freeform 17"/>
            <p:cNvSpPr/>
            <p:nvPr/>
          </p:nvSpPr>
          <p:spPr>
            <a:xfrm>
              <a:off x="31750" y="31750"/>
              <a:ext cx="3600450" cy="4859020"/>
            </a:xfrm>
            <a:custGeom>
              <a:avLst/>
              <a:gdLst/>
              <a:ahLst/>
              <a:cxnLst/>
              <a:rect l="l" t="t" r="r" b="b"/>
              <a:pathLst>
                <a:path w="3600450" h="485902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>
              <a:blip r:embed="rId5"/>
              <a:stretch>
                <a:fillRect l="-46026" t="-32988" r="-138159" b="-24944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0" y="0"/>
              <a:ext cx="3663950" cy="4923790"/>
            </a:xfrm>
            <a:custGeom>
              <a:avLst/>
              <a:gdLst/>
              <a:ahLst/>
              <a:cxnLst/>
              <a:rect l="l" t="t" r="r" b="b"/>
              <a:pathLst>
                <a:path w="3663950" h="492379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709411" y="1662134"/>
            <a:ext cx="4243380" cy="79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591"/>
              </a:lnSpc>
            </a:pPr>
            <a:r>
              <a:rPr lang="en-US" sz="4708">
                <a:solidFill>
                  <a:srgbClr val="FFFFFF"/>
                </a:solidFill>
                <a:latin typeface="League Spartan Bold"/>
              </a:rPr>
              <a:t>TEAM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09411" y="933450"/>
            <a:ext cx="4842085" cy="7797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72"/>
              </a:lnSpc>
            </a:pPr>
            <a:r>
              <a:rPr lang="en-US" sz="4551">
                <a:solidFill>
                  <a:srgbClr val="FFFFFF"/>
                </a:solidFill>
                <a:latin typeface="Lato Bold"/>
              </a:rPr>
              <a:t>MEET OUR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0" y="3356854"/>
            <a:ext cx="5855294" cy="14998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0124" lvl="1" indent="-305062">
              <a:lnSpc>
                <a:spcPts val="3956"/>
              </a:lnSpc>
              <a:buFont typeface="Arial"/>
              <a:buChar char="•"/>
            </a:pPr>
            <a:r>
              <a:rPr lang="en-US" sz="2825">
                <a:solidFill>
                  <a:srgbClr val="FFFFFF"/>
                </a:solidFill>
                <a:latin typeface="Poppins"/>
              </a:rPr>
              <a:t>MD. NABIL SADIQUE (1905006)</a:t>
            </a:r>
          </a:p>
          <a:p>
            <a:pPr marL="610124" lvl="1" indent="-305062">
              <a:lnSpc>
                <a:spcPts val="3956"/>
              </a:lnSpc>
              <a:buFont typeface="Arial"/>
              <a:buChar char="•"/>
            </a:pPr>
            <a:r>
              <a:rPr lang="en-US" sz="2825">
                <a:solidFill>
                  <a:srgbClr val="FFFFFF"/>
                </a:solidFill>
                <a:latin typeface="Poppins"/>
              </a:rPr>
              <a:t>MD. HUZZATUN ALI   (1905027)</a:t>
            </a:r>
          </a:p>
          <a:p>
            <a:pPr marL="610124" lvl="1" indent="-305062">
              <a:lnSpc>
                <a:spcPts val="3956"/>
              </a:lnSpc>
              <a:buFont typeface="Arial"/>
              <a:buChar char="•"/>
            </a:pPr>
            <a:r>
              <a:rPr lang="en-US" sz="2825">
                <a:solidFill>
                  <a:srgbClr val="FFFFFF"/>
                </a:solidFill>
                <a:latin typeface="Poppins"/>
              </a:rPr>
              <a:t>ASIF AL SHAHRIAR    (1905040)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189570" y="5380987"/>
            <a:ext cx="1178254" cy="4700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04"/>
              </a:lnSpc>
              <a:spcBef>
                <a:spcPct val="0"/>
              </a:spcBef>
            </a:pPr>
            <a:r>
              <a:rPr lang="en-US" sz="2717">
                <a:solidFill>
                  <a:srgbClr val="000000"/>
                </a:solidFill>
                <a:latin typeface="League Spartan"/>
              </a:rPr>
              <a:t>NABIL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591800" y="6778915"/>
            <a:ext cx="2129601" cy="4700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04"/>
              </a:lnSpc>
              <a:spcBef>
                <a:spcPct val="0"/>
              </a:spcBef>
            </a:pPr>
            <a:r>
              <a:rPr lang="en-US" sz="2717" dirty="0">
                <a:solidFill>
                  <a:srgbClr val="000000"/>
                </a:solidFill>
                <a:latin typeface="League Spartan"/>
              </a:rPr>
              <a:t>HUZZATUN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5141701" y="8573355"/>
            <a:ext cx="804545" cy="4643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04"/>
              </a:lnSpc>
              <a:spcBef>
                <a:spcPct val="0"/>
              </a:spcBef>
            </a:pPr>
            <a:r>
              <a:rPr lang="en-US" sz="2717">
                <a:solidFill>
                  <a:srgbClr val="000000"/>
                </a:solidFill>
                <a:latin typeface="League Spartan"/>
              </a:rPr>
              <a:t>ASIF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600229" y="9210675"/>
            <a:ext cx="9525" cy="332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26" name="TextBox 26"/>
          <p:cNvSpPr txBox="1"/>
          <p:nvPr/>
        </p:nvSpPr>
        <p:spPr>
          <a:xfrm>
            <a:off x="17467832" y="9210675"/>
            <a:ext cx="321945" cy="332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02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680322" y="9210675"/>
            <a:ext cx="1529477" cy="3273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Archivo Black"/>
              </a:rPr>
              <a:t>BUET, CSE 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2114153" y="6702715"/>
            <a:ext cx="4842085" cy="1144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71"/>
              </a:lnSpc>
            </a:pPr>
            <a:r>
              <a:rPr lang="en-US" sz="7051" dirty="0">
                <a:solidFill>
                  <a:srgbClr val="FFFFFF"/>
                </a:solidFill>
                <a:latin typeface="Lato Bold"/>
              </a:rPr>
              <a:t>5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194255" y="7294199"/>
            <a:ext cx="2508447" cy="695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64"/>
              </a:lnSpc>
            </a:pPr>
            <a:r>
              <a:rPr lang="en-US" sz="4117">
                <a:solidFill>
                  <a:srgbClr val="FFFFFF"/>
                </a:solidFill>
                <a:latin typeface="League Spartan"/>
              </a:rPr>
              <a:t>NUMBER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999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 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1908043" y="0"/>
            <a:ext cx="6379957" cy="10287000"/>
            <a:chOff x="0" y="0"/>
            <a:chExt cx="1680318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80318" cy="2709333"/>
            </a:xfrm>
            <a:custGeom>
              <a:avLst/>
              <a:gdLst/>
              <a:ahLst/>
              <a:cxnLst/>
              <a:rect l="l" t="t" r="r" b="b"/>
              <a:pathLst>
                <a:path w="1680318" h="2709333">
                  <a:moveTo>
                    <a:pt x="0" y="0"/>
                  </a:moveTo>
                  <a:lnTo>
                    <a:pt x="1680318" y="0"/>
                  </a:lnTo>
                  <a:lnTo>
                    <a:pt x="168031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680318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640583" y="1945834"/>
            <a:ext cx="1868266" cy="1868266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5E5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640583" y="4459995"/>
            <a:ext cx="1868266" cy="1868266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5E5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640583" y="7021490"/>
            <a:ext cx="1868266" cy="186826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5E5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-970541" y="2006345"/>
            <a:ext cx="1601933" cy="6466659"/>
            <a:chOff x="0" y="0"/>
            <a:chExt cx="421908" cy="170315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21908" cy="1703153"/>
            </a:xfrm>
            <a:custGeom>
              <a:avLst/>
              <a:gdLst/>
              <a:ahLst/>
              <a:cxnLst/>
              <a:rect l="l" t="t" r="r" b="b"/>
              <a:pathLst>
                <a:path w="421908" h="1703153">
                  <a:moveTo>
                    <a:pt x="210954" y="0"/>
                  </a:moveTo>
                  <a:lnTo>
                    <a:pt x="210954" y="0"/>
                  </a:lnTo>
                  <a:cubicBezTo>
                    <a:pt x="266903" y="0"/>
                    <a:pt x="320560" y="22225"/>
                    <a:pt x="360121" y="61787"/>
                  </a:cubicBezTo>
                  <a:cubicBezTo>
                    <a:pt x="399683" y="101349"/>
                    <a:pt x="421908" y="155006"/>
                    <a:pt x="421908" y="210954"/>
                  </a:cubicBezTo>
                  <a:lnTo>
                    <a:pt x="421908" y="1492199"/>
                  </a:lnTo>
                  <a:cubicBezTo>
                    <a:pt x="421908" y="1548147"/>
                    <a:pt x="399683" y="1601804"/>
                    <a:pt x="360121" y="1641366"/>
                  </a:cubicBezTo>
                  <a:cubicBezTo>
                    <a:pt x="320560" y="1680928"/>
                    <a:pt x="266903" y="1703153"/>
                    <a:pt x="210954" y="1703153"/>
                  </a:cubicBezTo>
                  <a:lnTo>
                    <a:pt x="210954" y="1703153"/>
                  </a:lnTo>
                  <a:cubicBezTo>
                    <a:pt x="155006" y="1703153"/>
                    <a:pt x="101349" y="1680928"/>
                    <a:pt x="61787" y="1641366"/>
                  </a:cubicBezTo>
                  <a:cubicBezTo>
                    <a:pt x="22225" y="1601804"/>
                    <a:pt x="0" y="1548147"/>
                    <a:pt x="0" y="1492199"/>
                  </a:cubicBezTo>
                  <a:lnTo>
                    <a:pt x="0" y="210954"/>
                  </a:lnTo>
                  <a:cubicBezTo>
                    <a:pt x="0" y="155006"/>
                    <a:pt x="22225" y="101349"/>
                    <a:pt x="61787" y="61787"/>
                  </a:cubicBezTo>
                  <a:cubicBezTo>
                    <a:pt x="101349" y="22225"/>
                    <a:pt x="155006" y="0"/>
                    <a:pt x="210954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421908" cy="17507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416288" y="6954815"/>
            <a:ext cx="8626147" cy="2520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Leverage graphical representations, such as charts and graphs, to elucidate intricate datasets effectively, employing visual aids for enhanced comprehension and analysis.</a:t>
            </a:r>
          </a:p>
          <a:p>
            <a:pPr algn="just">
              <a:lnSpc>
                <a:spcPts val="3359"/>
              </a:lnSpc>
            </a:pPr>
            <a:endParaRPr lang="en-US" sz="2399">
              <a:solidFill>
                <a:srgbClr val="000000"/>
              </a:solidFill>
              <a:latin typeface="Poppins"/>
            </a:endParaRPr>
          </a:p>
          <a:p>
            <a:pPr algn="just">
              <a:lnSpc>
                <a:spcPts val="3359"/>
              </a:lnSpc>
              <a:spcBef>
                <a:spcPct val="0"/>
              </a:spcBef>
            </a:pPr>
            <a:endParaRPr lang="en-US" sz="2399">
              <a:solidFill>
                <a:srgbClr val="000000"/>
              </a:solidFill>
              <a:latin typeface="Poppins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2725537" y="2707418"/>
            <a:ext cx="4908029" cy="60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692"/>
              </a:lnSpc>
              <a:spcBef>
                <a:spcPct val="0"/>
              </a:spcBef>
            </a:pPr>
            <a:r>
              <a:rPr lang="en-US" sz="3351">
                <a:solidFill>
                  <a:srgbClr val="FFFFFF"/>
                </a:solidFill>
                <a:latin typeface="Poppins"/>
              </a:rPr>
              <a:t>Improve Collaboration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725537" y="5214414"/>
            <a:ext cx="4908029" cy="60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692"/>
              </a:lnSpc>
              <a:spcBef>
                <a:spcPct val="0"/>
              </a:spcBef>
            </a:pPr>
            <a:r>
              <a:rPr lang="en-US" sz="3351">
                <a:solidFill>
                  <a:srgbClr val="FFFFFF"/>
                </a:solidFill>
                <a:latin typeface="Poppins"/>
              </a:rPr>
              <a:t>Progress Tracking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725537" y="7697303"/>
            <a:ext cx="4908029" cy="60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692"/>
              </a:lnSpc>
              <a:spcBef>
                <a:spcPct val="0"/>
              </a:spcBef>
            </a:pPr>
            <a:r>
              <a:rPr lang="en-US" sz="3351">
                <a:solidFill>
                  <a:srgbClr val="FFFFFF"/>
                </a:solidFill>
                <a:latin typeface="Poppins"/>
              </a:rPr>
              <a:t>Enhance Visibility 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124732" y="426502"/>
            <a:ext cx="5508835" cy="1579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372"/>
              </a:lnSpc>
            </a:pPr>
            <a:r>
              <a:rPr lang="en-US" sz="4551">
                <a:solidFill>
                  <a:srgbClr val="FFFFFF"/>
                </a:solidFill>
                <a:latin typeface="Lato Bold"/>
              </a:rPr>
              <a:t>PROJECT  OVERVIEW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755298" y="2311186"/>
            <a:ext cx="1638836" cy="1335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02"/>
              </a:lnSpc>
            </a:pPr>
            <a:r>
              <a:rPr lang="en-US" sz="7859">
                <a:solidFill>
                  <a:srgbClr val="000000"/>
                </a:solidFill>
                <a:latin typeface="League Spartan"/>
              </a:rPr>
              <a:t>1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0755298" y="4818182"/>
            <a:ext cx="1638836" cy="1335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02"/>
              </a:lnSpc>
            </a:pPr>
            <a:r>
              <a:rPr lang="en-US" sz="7859">
                <a:solidFill>
                  <a:srgbClr val="000000"/>
                </a:solidFill>
                <a:latin typeface="League Spartan Bold"/>
              </a:rPr>
              <a:t>2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755298" y="7328385"/>
            <a:ext cx="1638836" cy="1335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02"/>
              </a:lnSpc>
            </a:pPr>
            <a:r>
              <a:rPr lang="en-US" sz="7859">
                <a:solidFill>
                  <a:srgbClr val="000000"/>
                </a:solidFill>
                <a:latin typeface="League Spartan"/>
              </a:rPr>
              <a:t>3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416288" y="1761874"/>
            <a:ext cx="8626147" cy="2520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Improve project management collaboration with real-time communication, reporting tools, task comments, role-based access, mobile accessibility, and regular check-ins for streamlined workflows and transparent communication.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  <a:endParaRPr lang="en-US" sz="2399">
              <a:solidFill>
                <a:srgbClr val="000000"/>
              </a:solidFill>
              <a:latin typeface="Poppins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1416288" y="4687971"/>
            <a:ext cx="8626147" cy="168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Reviewing and monitoring the status of tasks and milestones is made easier. Detailed records of progress, changes, and outcomes will help complete a project more efiiciently.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7472594" y="9210675"/>
            <a:ext cx="321945" cy="332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Archivo Black"/>
              </a:rPr>
              <a:t>03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699372" y="9210675"/>
            <a:ext cx="1510427" cy="3273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000000"/>
                </a:solidFill>
                <a:latin typeface="Archivo Black"/>
              </a:rPr>
              <a:t>BUET, CSE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028700" y="7716105"/>
            <a:ext cx="2514600" cy="260350"/>
            <a:chOff x="0" y="0"/>
            <a:chExt cx="662281" cy="6857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62281" cy="68570"/>
            </a:xfrm>
            <a:custGeom>
              <a:avLst/>
              <a:gdLst/>
              <a:ahLst/>
              <a:cxnLst/>
              <a:rect l="l" t="t" r="r" b="b"/>
              <a:pathLst>
                <a:path w="662281" h="68570">
                  <a:moveTo>
                    <a:pt x="0" y="0"/>
                  </a:moveTo>
                  <a:lnTo>
                    <a:pt x="662281" y="0"/>
                  </a:lnTo>
                  <a:lnTo>
                    <a:pt x="662281" y="68570"/>
                  </a:lnTo>
                  <a:lnTo>
                    <a:pt x="0" y="68570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62281" cy="1161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9677780" y="2190029"/>
            <a:ext cx="7581520" cy="3364535"/>
          </a:xfrm>
          <a:custGeom>
            <a:avLst/>
            <a:gdLst/>
            <a:ahLst/>
            <a:cxnLst/>
            <a:rect l="l" t="t" r="r" b="b"/>
            <a:pathLst>
              <a:path w="7581520" h="3364535">
                <a:moveTo>
                  <a:pt x="0" y="0"/>
                </a:moveTo>
                <a:lnTo>
                  <a:pt x="7581520" y="0"/>
                </a:lnTo>
                <a:lnTo>
                  <a:pt x="7581520" y="3364536"/>
                </a:lnTo>
                <a:lnTo>
                  <a:pt x="0" y="33645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47625" cap="sq">
            <a:solidFill>
              <a:srgbClr val="004AAD"/>
            </a:solidFill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7791485" y="6429325"/>
            <a:ext cx="9467815" cy="2169788"/>
          </a:xfrm>
          <a:custGeom>
            <a:avLst/>
            <a:gdLst/>
            <a:ahLst/>
            <a:cxnLst/>
            <a:rect l="l" t="t" r="r" b="b"/>
            <a:pathLst>
              <a:path w="9467815" h="2169788">
                <a:moveTo>
                  <a:pt x="0" y="0"/>
                </a:moveTo>
                <a:lnTo>
                  <a:pt x="9467815" y="0"/>
                </a:lnTo>
                <a:lnTo>
                  <a:pt x="9467815" y="2169788"/>
                </a:lnTo>
                <a:lnTo>
                  <a:pt x="0" y="21697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39"/>
            </a:stretch>
          </a:blipFill>
          <a:ln w="47625" cap="sq">
            <a:solidFill>
              <a:srgbClr val="004AAD"/>
            </a:solidFill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028700" y="1681184"/>
            <a:ext cx="6387465" cy="912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31"/>
              </a:lnSpc>
            </a:pPr>
            <a:r>
              <a:rPr lang="en-US" sz="5308">
                <a:solidFill>
                  <a:srgbClr val="004AAD"/>
                </a:solidFill>
                <a:latin typeface="League Spartan Bold"/>
              </a:rPr>
              <a:t>COLLABORATION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914400"/>
            <a:ext cx="4842085" cy="8978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12"/>
              </a:lnSpc>
            </a:pPr>
            <a:r>
              <a:rPr lang="en-US" sz="5151">
                <a:solidFill>
                  <a:srgbClr val="000000"/>
                </a:solidFill>
                <a:latin typeface="Lato Bold"/>
              </a:rPr>
              <a:t>IMPROVE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3633079"/>
            <a:ext cx="5634574" cy="1085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36"/>
              </a:lnSpc>
            </a:pPr>
            <a:r>
              <a:rPr lang="en-US" sz="3025">
                <a:solidFill>
                  <a:srgbClr val="004AAD"/>
                </a:solidFill>
                <a:latin typeface="Poppins Bold"/>
              </a:rPr>
              <a:t>Features for</a:t>
            </a:r>
          </a:p>
          <a:p>
            <a:pPr>
              <a:lnSpc>
                <a:spcPts val="4236"/>
              </a:lnSpc>
              <a:spcBef>
                <a:spcPct val="0"/>
              </a:spcBef>
            </a:pPr>
            <a:r>
              <a:rPr lang="en-US" sz="3025">
                <a:solidFill>
                  <a:srgbClr val="004AAD"/>
                </a:solidFill>
                <a:latin typeface="Poppins Bold"/>
              </a:rPr>
              <a:t>Improved Collaboration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4670645"/>
            <a:ext cx="5634574" cy="233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959"/>
              </a:lnSpc>
            </a:pPr>
            <a:endParaRPr/>
          </a:p>
          <a:p>
            <a:pPr marL="502176" lvl="1" indent="-251088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Notification Dashboard</a:t>
            </a:r>
          </a:p>
          <a:p>
            <a:pPr marL="502176" lvl="1" indent="-251088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Role Based Access Control</a:t>
            </a:r>
          </a:p>
          <a:p>
            <a:pPr marL="502176" lvl="1" indent="-251088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Kanban Board</a:t>
            </a:r>
          </a:p>
          <a:p>
            <a:pPr marL="502176" lvl="1" indent="-251088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Task Comment</a:t>
            </a:r>
          </a:p>
          <a:p>
            <a:pPr marL="502176" lvl="1" indent="-251088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Client Collaboration &amp; Feedback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463069" y="9210675"/>
            <a:ext cx="321945" cy="332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04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80322" y="9210675"/>
            <a:ext cx="1529477" cy="3273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000000"/>
                </a:solidFill>
                <a:latin typeface="Archivo Black"/>
              </a:rPr>
              <a:t>BUET, CSE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141072" y="8713413"/>
            <a:ext cx="3043555" cy="332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4AAD"/>
                </a:solidFill>
                <a:latin typeface="Archivo Black"/>
              </a:rPr>
              <a:t>Notification Dashboard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141072" y="5671240"/>
            <a:ext cx="2654935" cy="332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4AAD"/>
                </a:solidFill>
                <a:latin typeface="Archivo Black"/>
              </a:rPr>
              <a:t>Kanban Board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374493" y="9210675"/>
            <a:ext cx="3539014" cy="332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>
                    <a:alpha val="49804"/>
                  </a:srgbClr>
                </a:solidFill>
                <a:latin typeface="Archivo Black"/>
              </a:rPr>
              <a:t>CREDIT: www.clickup.com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 l="-50802" r="-140" b="-548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3970033" y="7266683"/>
            <a:ext cx="2514600" cy="260350"/>
            <a:chOff x="0" y="0"/>
            <a:chExt cx="662281" cy="6857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62281" cy="68570"/>
            </a:xfrm>
            <a:custGeom>
              <a:avLst/>
              <a:gdLst/>
              <a:ahLst/>
              <a:cxnLst/>
              <a:rect l="l" t="t" r="r" b="b"/>
              <a:pathLst>
                <a:path w="662281" h="68570">
                  <a:moveTo>
                    <a:pt x="0" y="0"/>
                  </a:moveTo>
                  <a:lnTo>
                    <a:pt x="662281" y="0"/>
                  </a:lnTo>
                  <a:lnTo>
                    <a:pt x="662281" y="68570"/>
                  </a:lnTo>
                  <a:lnTo>
                    <a:pt x="0" y="68570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62281" cy="1161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2519438" y="1573402"/>
            <a:ext cx="4820491" cy="4244979"/>
          </a:xfrm>
          <a:custGeom>
            <a:avLst/>
            <a:gdLst/>
            <a:ahLst/>
            <a:cxnLst/>
            <a:rect l="l" t="t" r="r" b="b"/>
            <a:pathLst>
              <a:path w="4820491" h="4244979">
                <a:moveTo>
                  <a:pt x="0" y="0"/>
                </a:moveTo>
                <a:lnTo>
                  <a:pt x="4820491" y="0"/>
                </a:lnTo>
                <a:lnTo>
                  <a:pt x="4820491" y="4244979"/>
                </a:lnTo>
                <a:lnTo>
                  <a:pt x="0" y="42449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211" r="-15256" b="-1182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2162057" y="5632089"/>
            <a:ext cx="5177873" cy="4490686"/>
          </a:xfrm>
          <a:custGeom>
            <a:avLst/>
            <a:gdLst/>
            <a:ahLst/>
            <a:cxnLst/>
            <a:rect l="l" t="t" r="r" b="b"/>
            <a:pathLst>
              <a:path w="5177873" h="4490686">
                <a:moveTo>
                  <a:pt x="0" y="0"/>
                </a:moveTo>
                <a:lnTo>
                  <a:pt x="5177872" y="0"/>
                </a:lnTo>
                <a:lnTo>
                  <a:pt x="5177872" y="4490686"/>
                </a:lnTo>
                <a:lnTo>
                  <a:pt x="0" y="44906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9381553" y="1468627"/>
            <a:ext cx="4243380" cy="912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31"/>
              </a:lnSpc>
            </a:pPr>
            <a:r>
              <a:rPr lang="en-US" sz="5308">
                <a:solidFill>
                  <a:srgbClr val="004AAD"/>
                </a:solidFill>
                <a:latin typeface="League Spartan"/>
              </a:rPr>
              <a:t>VISIBILITY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350190" y="675549"/>
            <a:ext cx="4842085" cy="8978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12"/>
              </a:lnSpc>
            </a:pPr>
            <a:r>
              <a:rPr lang="en-US" sz="5151">
                <a:solidFill>
                  <a:srgbClr val="303642"/>
                </a:solidFill>
                <a:latin typeface="Lato Bold"/>
              </a:rPr>
              <a:t>ENHANCE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332753" y="3329317"/>
            <a:ext cx="5894580" cy="5517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36"/>
              </a:lnSpc>
              <a:spcBef>
                <a:spcPct val="0"/>
              </a:spcBef>
            </a:pPr>
            <a:r>
              <a:rPr lang="en-US" sz="3025">
                <a:solidFill>
                  <a:srgbClr val="004AAD"/>
                </a:solidFill>
                <a:latin typeface="Poppins Bold"/>
              </a:rPr>
              <a:t>Dashboard gives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332753" y="3966833"/>
            <a:ext cx="6586114" cy="2486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2176" lvl="1" indent="-251088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A clear visualization about the project and its goals</a:t>
            </a:r>
          </a:p>
          <a:p>
            <a:pPr marL="502176" lvl="1" indent="-251088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A clear idea of the persons associated with the project and their roles</a:t>
            </a:r>
          </a:p>
          <a:p>
            <a:pPr marL="502176" lvl="1" indent="-251088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Checking-in and Reporting Analytics</a:t>
            </a:r>
          </a:p>
          <a:p>
            <a:pPr marL="502176" lvl="1" indent="-251088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Providing Risk Heatmap Overview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444019" y="9210675"/>
            <a:ext cx="321945" cy="332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05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80323" y="9210675"/>
            <a:ext cx="1481734" cy="3273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000000"/>
                </a:solidFill>
                <a:latin typeface="Archivo Black"/>
              </a:rPr>
              <a:t>BUET, CSE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374493" y="9210675"/>
            <a:ext cx="3539014" cy="332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>
                    <a:alpha val="28627"/>
                  </a:srgbClr>
                </a:solidFill>
                <a:latin typeface="Archivo Black"/>
              </a:rPr>
              <a:t>CREDIT: www.clickup.com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999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028700" y="7890302"/>
            <a:ext cx="2514600" cy="260350"/>
            <a:chOff x="0" y="0"/>
            <a:chExt cx="662281" cy="6857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62281" cy="68570"/>
            </a:xfrm>
            <a:custGeom>
              <a:avLst/>
              <a:gdLst/>
              <a:ahLst/>
              <a:cxnLst/>
              <a:rect l="l" t="t" r="r" b="b"/>
              <a:pathLst>
                <a:path w="662281" h="68570">
                  <a:moveTo>
                    <a:pt x="0" y="0"/>
                  </a:moveTo>
                  <a:lnTo>
                    <a:pt x="662281" y="0"/>
                  </a:lnTo>
                  <a:lnTo>
                    <a:pt x="662281" y="68570"/>
                  </a:lnTo>
                  <a:lnTo>
                    <a:pt x="0" y="68570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62281" cy="1161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0806244" y="5648381"/>
            <a:ext cx="7103627" cy="2938579"/>
          </a:xfrm>
          <a:custGeom>
            <a:avLst/>
            <a:gdLst/>
            <a:ahLst/>
            <a:cxnLst/>
            <a:rect l="l" t="t" r="r" b="b"/>
            <a:pathLst>
              <a:path w="7103627" h="2938579">
                <a:moveTo>
                  <a:pt x="0" y="0"/>
                </a:moveTo>
                <a:lnTo>
                  <a:pt x="7103627" y="0"/>
                </a:lnTo>
                <a:lnTo>
                  <a:pt x="7103627" y="2938579"/>
                </a:lnTo>
                <a:lnTo>
                  <a:pt x="0" y="29385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5084"/>
            </a:stretch>
          </a:blipFill>
          <a:ln w="38100" cap="sq">
            <a:solidFill>
              <a:srgbClr val="004AAD"/>
            </a:solidFill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6663274" y="1441511"/>
            <a:ext cx="6330750" cy="3701989"/>
          </a:xfrm>
          <a:custGeom>
            <a:avLst/>
            <a:gdLst/>
            <a:ahLst/>
            <a:cxnLst/>
            <a:rect l="l" t="t" r="r" b="b"/>
            <a:pathLst>
              <a:path w="6330750" h="3701989">
                <a:moveTo>
                  <a:pt x="0" y="0"/>
                </a:moveTo>
                <a:lnTo>
                  <a:pt x="6330750" y="0"/>
                </a:lnTo>
                <a:lnTo>
                  <a:pt x="6330750" y="3701989"/>
                </a:lnTo>
                <a:lnTo>
                  <a:pt x="0" y="37019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47486" b="-59085"/>
            </a:stretch>
          </a:blipFill>
          <a:ln w="47625" cap="sq">
            <a:solidFill>
              <a:srgbClr val="004AAD"/>
            </a:solidFill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028700" y="1726528"/>
            <a:ext cx="4243380" cy="912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31"/>
              </a:lnSpc>
            </a:pPr>
            <a:r>
              <a:rPr lang="en-US" sz="5308">
                <a:solidFill>
                  <a:srgbClr val="004AAD"/>
                </a:solidFill>
                <a:latin typeface="League Spartan"/>
              </a:rPr>
              <a:t>TRACKING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914400"/>
            <a:ext cx="4842085" cy="8978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12"/>
              </a:lnSpc>
            </a:pPr>
            <a:r>
              <a:rPr lang="en-US" sz="5151">
                <a:solidFill>
                  <a:srgbClr val="000000"/>
                </a:solidFill>
                <a:latin typeface="Lato Bold"/>
              </a:rPr>
              <a:t>PROGRESS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4673539"/>
            <a:ext cx="5634574" cy="2470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2176" lvl="1" indent="-251088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Provide an easy way to track all the progress of the project </a:t>
            </a:r>
          </a:p>
          <a:p>
            <a:pPr marL="502176" lvl="1" indent="-251088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Track the record of each worker. Payment can be given to the workers according to their contribution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072515" y="6680486"/>
            <a:ext cx="4142970" cy="817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56"/>
              </a:lnSpc>
              <a:spcBef>
                <a:spcPct val="0"/>
              </a:spcBef>
            </a:pPr>
            <a:r>
              <a:rPr lang="en-US" sz="2325">
                <a:solidFill>
                  <a:srgbClr val="000000"/>
                </a:solidFill>
                <a:latin typeface="Poppins"/>
              </a:rPr>
              <a:t>It helps to complete the project before deadline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444019" y="9210675"/>
            <a:ext cx="321945" cy="332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06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80322" y="9210675"/>
            <a:ext cx="1529477" cy="3273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000000"/>
                </a:solidFill>
                <a:latin typeface="Archivo Black"/>
              </a:rPr>
              <a:t>BUET, CSE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3517228"/>
            <a:ext cx="5634574" cy="1085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36"/>
              </a:lnSpc>
            </a:pPr>
            <a:r>
              <a:rPr lang="en-US" sz="3025">
                <a:solidFill>
                  <a:srgbClr val="004AAD"/>
                </a:solidFill>
                <a:latin typeface="Poppins Bold"/>
              </a:rPr>
              <a:t>Progress Tracking</a:t>
            </a:r>
          </a:p>
          <a:p>
            <a:pPr>
              <a:lnSpc>
                <a:spcPts val="4236"/>
              </a:lnSpc>
              <a:spcBef>
                <a:spcPct val="0"/>
              </a:spcBef>
            </a:pPr>
            <a:r>
              <a:rPr lang="en-US" sz="3025">
                <a:solidFill>
                  <a:srgbClr val="004AAD"/>
                </a:solidFill>
                <a:latin typeface="Poppins Bold"/>
              </a:rPr>
              <a:t>Workflow &amp; Benefits: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314386" y="2765718"/>
            <a:ext cx="4451578" cy="1636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56"/>
              </a:lnSpc>
              <a:spcBef>
                <a:spcPct val="0"/>
              </a:spcBef>
            </a:pPr>
            <a:r>
              <a:rPr lang="en-US" sz="2325">
                <a:solidFill>
                  <a:srgbClr val="000000"/>
                </a:solidFill>
                <a:latin typeface="Poppins"/>
              </a:rPr>
              <a:t>Filter the progress result with respect to various attribute (Quality , Scope Mangement etc)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374493" y="9210675"/>
            <a:ext cx="3539014" cy="332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>
                    <a:alpha val="49804"/>
                  </a:srgbClr>
                </a:solidFill>
                <a:latin typeface="Archivo Black"/>
              </a:rPr>
              <a:t>CREDIT: www.clickup.com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</a:blip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-919132" y="4757019"/>
            <a:ext cx="5245100" cy="1332778"/>
            <a:chOff x="0" y="0"/>
            <a:chExt cx="1381426" cy="35102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81426" cy="351020"/>
            </a:xfrm>
            <a:custGeom>
              <a:avLst/>
              <a:gdLst/>
              <a:ahLst/>
              <a:cxnLst/>
              <a:rect l="l" t="t" r="r" b="b"/>
              <a:pathLst>
                <a:path w="1381426" h="351020">
                  <a:moveTo>
                    <a:pt x="75277" y="0"/>
                  </a:moveTo>
                  <a:lnTo>
                    <a:pt x="1306148" y="0"/>
                  </a:lnTo>
                  <a:cubicBezTo>
                    <a:pt x="1326113" y="0"/>
                    <a:pt x="1345260" y="7931"/>
                    <a:pt x="1359377" y="22048"/>
                  </a:cubicBezTo>
                  <a:cubicBezTo>
                    <a:pt x="1373495" y="36166"/>
                    <a:pt x="1381426" y="55313"/>
                    <a:pt x="1381426" y="75277"/>
                  </a:cubicBezTo>
                  <a:lnTo>
                    <a:pt x="1381426" y="275742"/>
                  </a:lnTo>
                  <a:cubicBezTo>
                    <a:pt x="1381426" y="295707"/>
                    <a:pt x="1373495" y="314854"/>
                    <a:pt x="1359377" y="328971"/>
                  </a:cubicBezTo>
                  <a:cubicBezTo>
                    <a:pt x="1345260" y="343089"/>
                    <a:pt x="1326113" y="351020"/>
                    <a:pt x="1306148" y="351020"/>
                  </a:cubicBezTo>
                  <a:lnTo>
                    <a:pt x="75277" y="351020"/>
                  </a:lnTo>
                  <a:cubicBezTo>
                    <a:pt x="55313" y="351020"/>
                    <a:pt x="36166" y="343089"/>
                    <a:pt x="22048" y="328971"/>
                  </a:cubicBezTo>
                  <a:cubicBezTo>
                    <a:pt x="7931" y="314854"/>
                    <a:pt x="0" y="295707"/>
                    <a:pt x="0" y="275742"/>
                  </a:cubicBezTo>
                  <a:lnTo>
                    <a:pt x="0" y="75277"/>
                  </a:lnTo>
                  <a:cubicBezTo>
                    <a:pt x="0" y="55313"/>
                    <a:pt x="7931" y="36166"/>
                    <a:pt x="22048" y="22048"/>
                  </a:cubicBezTo>
                  <a:cubicBezTo>
                    <a:pt x="36166" y="7931"/>
                    <a:pt x="55313" y="0"/>
                    <a:pt x="75277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381426" cy="3986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3699873" y="4757019"/>
            <a:ext cx="5118100" cy="1332778"/>
            <a:chOff x="0" y="0"/>
            <a:chExt cx="1347977" cy="3510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47977" cy="351020"/>
            </a:xfrm>
            <a:custGeom>
              <a:avLst/>
              <a:gdLst/>
              <a:ahLst/>
              <a:cxnLst/>
              <a:rect l="l" t="t" r="r" b="b"/>
              <a:pathLst>
                <a:path w="1347977" h="351020">
                  <a:moveTo>
                    <a:pt x="77145" y="0"/>
                  </a:moveTo>
                  <a:lnTo>
                    <a:pt x="1270832" y="0"/>
                  </a:lnTo>
                  <a:cubicBezTo>
                    <a:pt x="1291292" y="0"/>
                    <a:pt x="1310914" y="8128"/>
                    <a:pt x="1325382" y="22595"/>
                  </a:cubicBezTo>
                  <a:cubicBezTo>
                    <a:pt x="1339849" y="37063"/>
                    <a:pt x="1347977" y="56685"/>
                    <a:pt x="1347977" y="77145"/>
                  </a:cubicBezTo>
                  <a:lnTo>
                    <a:pt x="1347977" y="273874"/>
                  </a:lnTo>
                  <a:cubicBezTo>
                    <a:pt x="1347977" y="316480"/>
                    <a:pt x="1313438" y="351020"/>
                    <a:pt x="1270832" y="351020"/>
                  </a:cubicBezTo>
                  <a:lnTo>
                    <a:pt x="77145" y="351020"/>
                  </a:lnTo>
                  <a:cubicBezTo>
                    <a:pt x="34539" y="351020"/>
                    <a:pt x="0" y="316480"/>
                    <a:pt x="0" y="273874"/>
                  </a:cubicBezTo>
                  <a:lnTo>
                    <a:pt x="0" y="77145"/>
                  </a:lnTo>
                  <a:cubicBezTo>
                    <a:pt x="0" y="34539"/>
                    <a:pt x="34539" y="0"/>
                    <a:pt x="77145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1347977" cy="3986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802218" y="4614144"/>
            <a:ext cx="8421405" cy="1265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34"/>
              </a:lnSpc>
            </a:pPr>
            <a:r>
              <a:rPr lang="en-US" sz="7382">
                <a:solidFill>
                  <a:srgbClr val="004AAD"/>
                </a:solidFill>
                <a:latin typeface="League Spartan Bold"/>
              </a:rPr>
              <a:t>THANK YOU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444019" y="9210675"/>
            <a:ext cx="321945" cy="332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311</Words>
  <Application>Microsoft Office PowerPoint</Application>
  <PresentationFormat>Custom</PresentationFormat>
  <Paragraphs>71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Calibri</vt:lpstr>
      <vt:lpstr>Arial</vt:lpstr>
      <vt:lpstr>League Spartan Bold</vt:lpstr>
      <vt:lpstr>Poppins Bold</vt:lpstr>
      <vt:lpstr>Archivo Black</vt:lpstr>
      <vt:lpstr>Lato Heavy</vt:lpstr>
      <vt:lpstr>Lato Bold</vt:lpstr>
      <vt:lpstr>Canva Sans Bold</vt:lpstr>
      <vt:lpstr>League Spartan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Management System</dc:title>
  <cp:lastModifiedBy>Md. Huzzatun Ali Mithun</cp:lastModifiedBy>
  <cp:revision>4</cp:revision>
  <dcterms:created xsi:type="dcterms:W3CDTF">2006-08-16T00:00:00Z</dcterms:created>
  <dcterms:modified xsi:type="dcterms:W3CDTF">2023-12-03T12:04:19Z</dcterms:modified>
  <dc:identifier>DAF14TCq3MI</dc:identifier>
</cp:coreProperties>
</file>

<file path=docProps/thumbnail.jpeg>
</file>